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3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662"/>
  </p:normalViewPr>
  <p:slideViewPr>
    <p:cSldViewPr snapToGrid="0">
      <p:cViewPr varScale="1">
        <p:scale>
          <a:sx n="104" d="100"/>
          <a:sy n="104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DBEB7-39AB-C24E-B405-A7F09A9441B2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E43E-76CB-9D44-B59D-B39BBDBA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9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EE43E-76CB-9D44-B59D-B39BBDBA6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229A-C82F-7821-56F6-F09E94C07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540" y="2085244"/>
            <a:ext cx="8240849" cy="1536730"/>
          </a:xfrm>
        </p:spPr>
        <p:txBody>
          <a:bodyPr/>
          <a:lstStyle/>
          <a:p>
            <a:pPr algn="l"/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The Interplay between Aesthetics and Ethics in Inventing a New Mode of Collective Subjectivity</a:t>
            </a: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br>
              <a:rPr lang="en-US" sz="24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</a:br>
            <a:endParaRPr lang="en-KR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64DA3-72F8-8DD1-591C-4BE958C9C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6453" y="3073524"/>
            <a:ext cx="7766936" cy="1096899"/>
          </a:xfrm>
        </p:spPr>
        <p:txBody>
          <a:bodyPr>
            <a:normAutofit/>
          </a:bodyPr>
          <a:lstStyle/>
          <a:p>
            <a:r>
              <a:rPr lang="en-US" sz="1900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: Exploring the Role of Time in the Production of Subjectivity through Rafael Lozano-Hemmer's </a:t>
            </a:r>
            <a:r>
              <a:rPr lang="en-US" sz="1900" i="1" kern="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Border Tuner</a:t>
            </a:r>
            <a:br>
              <a:rPr lang="en-KR" sz="2400" kern="1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en-KR" sz="2400" dirty="0"/>
          </a:p>
        </p:txBody>
      </p:sp>
    </p:spTree>
    <p:extLst>
      <p:ext uri="{BB962C8B-B14F-4D97-AF65-F5344CB8AC3E}">
        <p14:creationId xmlns:p14="http://schemas.microsoft.com/office/powerpoint/2010/main" val="78394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311F-2369-6CCC-19B6-88B071C5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8556"/>
          </a:xfrm>
        </p:spPr>
        <p:txBody>
          <a:bodyPr>
            <a:normAutofit/>
          </a:bodyPr>
          <a:lstStyle/>
          <a:p>
            <a:pPr algn="ctr"/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</a:t>
            </a:r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e </a:t>
            </a:r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Interplay</a:t>
            </a:r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between Aesthetic</a:t>
            </a:r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</a:t>
            </a:r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and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30B4-0D1A-6939-26E1-5A0DFD7E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5039"/>
            <a:ext cx="8596668" cy="46163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T</a:t>
            </a: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he aesthetic experience of “becoming a people to come” carries ethical implications. It </a:t>
            </a:r>
            <a:r>
              <a:rPr lang="en-US" sz="18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entails the emergence of a new collective subjectivity, facilitated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by encouraging the participants to </a:t>
            </a:r>
            <a:r>
              <a:rPr lang="en-US" sz="18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share expressions and values.</a:t>
            </a:r>
          </a:p>
          <a:p>
            <a:r>
              <a:rPr lang="en-US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18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he formation of a novel subjectivity </a:t>
            </a:r>
            <a:r>
              <a:rPr lang="en-US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is exercised in</a:t>
            </a:r>
            <a:r>
              <a:rPr lang="en-US" sz="18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a process of the re-singularization of an individual’s existence. This</a:t>
            </a:r>
            <a:r>
              <a:rPr lang="en-US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is 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to produce one’s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existential 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difference from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one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self in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the empty and pure form of 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time.  </a:t>
            </a:r>
            <a:endParaRPr lang="en-US" sz="1800" kern="100" dirty="0">
              <a:effectLst/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Considering </a:t>
            </a:r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the production of creative and processual subjectivity, </a:t>
            </a: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he temporal aspect of the notion “to come” is anchored not in the present, but in the actual, the untimely, or the conditions for the production of the New.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In this vein, the formation of subjectivity presents the emergence of what Foucault referred to as the “Actual.” </a:t>
            </a:r>
            <a:endParaRPr lang="en-US" sz="1800" kern="100" dirty="0">
              <a:effectLst/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r>
              <a:rPr lang="en-US" kern="1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Ultimately, t</a:t>
            </a:r>
            <a:r>
              <a:rPr lang="en-US" sz="18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he experience of “becoming a people yet to come” epitomizes the intricate weaving of aesthetic expression, ethical conduct, and political involvement. </a:t>
            </a:r>
          </a:p>
          <a:p>
            <a:endParaRPr lang="en-KR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Audio Recording Jul 5, 2023 at 7:18:53 PM">
            <a:hlinkClick r:id="" action="ppaction://media"/>
            <a:extLst>
              <a:ext uri="{FF2B5EF4-FFF2-40B4-BE49-F238E27FC236}">
                <a16:creationId xmlns:a16="http://schemas.microsoft.com/office/drawing/2014/main" id="{9BE6C4DE-5CA5-0696-5C28-0A399B13B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DA31-6881-D313-1182-B05BD423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4174-B1F5-1118-5E28-F3D66944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n </a:t>
            </a:r>
            <a:r>
              <a:rPr lang="en-US" sz="1800" i="1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Border Tuner,</a:t>
            </a: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the </a:t>
            </a:r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experience</a:t>
            </a: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 of “becoming a people to come” emerges as a new mode of existence. This is produced through the participants’ capacity to affect and to be affected, creating heterogeneous blocs of sensation, percept and affect.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Palatino" pitchFamily="2" charset="77"/>
              <a:ea typeface="Palatino" pitchFamily="2" charset="77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The </a:t>
            </a:r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participants’ </a:t>
            </a:r>
            <a:r>
              <a:rPr lang="en-US" sz="18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practice of expressing a collective enunciation, enhanced by each individual’s power of acting, intersects with ethics concerning values and action. 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Palatino" pitchFamily="2" charset="77"/>
              <a:ea typeface="Palatino" pitchFamily="2" charset="77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In the dynamic interplay between aesthetics and ethics, art inserts itself into life, enriching perspectives and opening new possibilities for it.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4" name="Audio Recording Jul 5, 2023 at 7:39:39 PM">
            <a:hlinkClick r:id="" action="ppaction://media"/>
            <a:extLst>
              <a:ext uri="{FF2B5EF4-FFF2-40B4-BE49-F238E27FC236}">
                <a16:creationId xmlns:a16="http://schemas.microsoft.com/office/drawing/2014/main" id="{DEA3053B-86CA-29E8-C54F-0CE13EA03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8942-3079-966D-0912-5C5A4EC1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68C1-CAD9-C92C-5911-85173C8E3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This article analyzes </a:t>
            </a:r>
            <a:r>
              <a:rPr lang="en-US" sz="1800" kern="1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Rafael Lozano-Hemmer’s </a:t>
            </a:r>
            <a:r>
              <a:rPr lang="en-US" sz="18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</a:rPr>
              <a:t>interactive installation, Border Tuner (2019), with a focus on the participants’ experience </a:t>
            </a:r>
            <a:r>
              <a:rPr lang="en-US" dirty="0">
                <a:solidFill>
                  <a:srgbClr val="333333"/>
                </a:solidFill>
                <a:latin typeface="Palatino" pitchFamily="2" charset="77"/>
                <a:ea typeface="Palatino" pitchFamily="2" charset="77"/>
              </a:rPr>
              <a:t>of </a:t>
            </a:r>
            <a:r>
              <a:rPr lang="en-US" sz="18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</a:rPr>
              <a:t>“becoming a people to come.” </a:t>
            </a:r>
            <a:endParaRPr lang="en-US" kern="100" dirty="0"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en-US" sz="1800" kern="1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aesthetic experience of </a:t>
            </a:r>
            <a:r>
              <a:rPr lang="en-US" sz="18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</a:rPr>
              <a:t>“becoming a people to come” </a:t>
            </a:r>
            <a:r>
              <a:rPr lang="en-US" sz="1800" kern="1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is viewed as an interweaving of aesthetics and ethics, reflected in the participants’ choice of a new mode of existence and their performative expression for social and political issues. </a:t>
            </a:r>
          </a:p>
          <a:p>
            <a:pPr marL="457200">
              <a:spcBef>
                <a:spcPts val="0"/>
              </a:spcBef>
            </a:pPr>
            <a:r>
              <a:rPr lang="en-US" kern="100" dirty="0">
                <a:solidFill>
                  <a:srgbClr val="333333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Furthermore</a:t>
            </a:r>
            <a:r>
              <a:rPr lang="en-US" sz="1800" kern="100" dirty="0">
                <a:solidFill>
                  <a:srgbClr val="333333"/>
                </a:solidFill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, the role of time is examined as the condition for ontological change and becoming, functioning as a theoretical foundation for the experience of “becoming a people to come” through the production of subjectivity.</a:t>
            </a:r>
            <a:endParaRPr lang="en-US" sz="1800" kern="100" dirty="0">
              <a:effectLst/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7" name="Audio Recording Jul 5, 2023 at 3:56:53 PM">
            <a:hlinkClick r:id="" action="ppaction://media"/>
            <a:extLst>
              <a:ext uri="{FF2B5EF4-FFF2-40B4-BE49-F238E27FC236}">
                <a16:creationId xmlns:a16="http://schemas.microsoft.com/office/drawing/2014/main" id="{36DBCD42-DB7F-3E35-67F4-FBB4D42C9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380E-7191-7E79-5EB7-3ECD38AE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800" cy="51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effectLst/>
                <a:latin typeface="Palatino" pitchFamily="2" charset="77"/>
                <a:ea typeface="Palatino" pitchFamily="2" charset="77"/>
              </a:rPr>
              <a:t>Rafael Lozano-Hemmer’s Interactive </a:t>
            </a:r>
            <a:r>
              <a:rPr lang="en-US" sz="22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2200" b="1" dirty="0">
                <a:solidFill>
                  <a:schemeClr val="tx1"/>
                </a:solidFill>
                <a:effectLst/>
                <a:latin typeface="Palatino" pitchFamily="2" charset="77"/>
                <a:ea typeface="Palatino" pitchFamily="2" charset="77"/>
              </a:rPr>
              <a:t>nstallation, </a:t>
            </a:r>
            <a:r>
              <a:rPr lang="en-US" sz="2200" b="1" i="1" dirty="0">
                <a:solidFill>
                  <a:schemeClr val="tx1"/>
                </a:solidFill>
                <a:effectLst/>
                <a:latin typeface="Palatino" pitchFamily="2" charset="77"/>
                <a:ea typeface="Palatino" pitchFamily="2" charset="77"/>
              </a:rPr>
              <a:t>Border Tuner </a:t>
            </a:r>
            <a:r>
              <a:rPr lang="en-US" sz="2200" b="1" dirty="0">
                <a:solidFill>
                  <a:schemeClr val="tx1"/>
                </a:solidFill>
                <a:effectLst/>
                <a:latin typeface="Palatino" pitchFamily="2" charset="77"/>
                <a:ea typeface="Palatino" pitchFamily="2" charset="77"/>
              </a:rPr>
              <a:t>(2019) 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endParaRPr lang="en-KR" b="1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5939-9325-3B60-0338-1E524469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8000"/>
            <a:ext cx="8596668" cy="4615200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Border Tuner is a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 large-scale, interactive installation designed to connect El Paso, Texas, U.S., and Ciudad </a:t>
            </a:r>
            <a:r>
              <a:rPr lang="en-US" sz="1800" dirty="0" err="1">
                <a:effectLst/>
                <a:latin typeface="Palatino" pitchFamily="2" charset="77"/>
                <a:ea typeface="Palatino" pitchFamily="2" charset="77"/>
              </a:rPr>
              <a:t>Juárez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, Chihuahua, Mexico, divided by a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steel border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 wall. </a:t>
            </a:r>
          </a:p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The installation comprises 18 powerful searchlights placed at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six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 stations on each side of the U.S.- Mexican border.</a:t>
            </a:r>
          </a:p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Each station features a microphone, a speaker, and a large dial, and as a participant turns the dial, three nearby searchlights create a beam of light that follows the dial’s movement, automatically scanning the horizon. 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When the two light beams intersect in the sky, a two-way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audio channel is activated, enabling communication between 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the participants.</a:t>
            </a:r>
          </a:p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The intensity of the light beams varies with the tones of the participants’ voices, creating a visual effect reminiscent of Morse code. 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KR" dirty="0"/>
          </a:p>
        </p:txBody>
      </p:sp>
      <p:pic>
        <p:nvPicPr>
          <p:cNvPr id="4" name="Audio Recording Jul 5, 2023 at 4:15:53 PM">
            <a:hlinkClick r:id="" action="ppaction://media"/>
            <a:extLst>
              <a:ext uri="{FF2B5EF4-FFF2-40B4-BE49-F238E27FC236}">
                <a16:creationId xmlns:a16="http://schemas.microsoft.com/office/drawing/2014/main" id="{E70B2113-4A12-0F22-F0C5-D8BFEDBB0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02B0-9FBC-49EC-A0A5-C9017C29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0845"/>
            <a:ext cx="8596668" cy="518400"/>
          </a:xfrm>
        </p:spPr>
        <p:txBody>
          <a:bodyPr>
            <a:normAutofit/>
          </a:bodyPr>
          <a:lstStyle/>
          <a:p>
            <a:pPr algn="ctr"/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Analysis of the Aesthetic Experience of </a:t>
            </a:r>
            <a:r>
              <a:rPr lang="en-KR" sz="2000" b="1" i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Border Tuner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96B2A-76B2-D2C4-2899-6826DB91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999"/>
            <a:ext cx="8596668" cy="4999155"/>
          </a:xfrm>
        </p:spPr>
        <p:txBody>
          <a:bodyPr>
            <a:normAutofit/>
          </a:bodyPr>
          <a:lstStyle/>
          <a:p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The sense of </a:t>
            </a:r>
            <a:r>
              <a:rPr lang="en-US" sz="1700" dirty="0" err="1">
                <a:effectLst/>
                <a:latin typeface="Palatino" pitchFamily="2" charset="77"/>
                <a:ea typeface="Palatino" pitchFamily="2" charset="77"/>
              </a:rPr>
              <a:t>heautonomy</a:t>
            </a:r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 occurs in a discrepancy between the tone of participants’ voices and the visual display of the searchlights. </a:t>
            </a:r>
            <a:endParaRPr lang="en-US" sz="1700" dirty="0">
              <a:latin typeface="Palatino" pitchFamily="2" charset="77"/>
              <a:ea typeface="Palatino" pitchFamily="2" charset="77"/>
            </a:endParaRPr>
          </a:p>
          <a:p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The sound of the voices reaches a “pure speech act,” a collective utterance that concurrently expresses the impossibility of living under domination and constitutes an act of resistance, thus functioning as the pre-figuration of the people who are missing. </a:t>
            </a:r>
            <a:endParaRPr lang="en-US" sz="1700" dirty="0">
              <a:latin typeface="Palatino" pitchFamily="2" charset="77"/>
              <a:ea typeface="Palatino" pitchFamily="2" charset="77"/>
            </a:endParaRPr>
          </a:p>
          <a:p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This collective assemblage of enunciation aims to capture the potential of the participants’ statements to influence and structure social-political realities. </a:t>
            </a:r>
            <a:endParaRPr lang="en-US" sz="1700" dirty="0">
              <a:latin typeface="Palatino" pitchFamily="2" charset="77"/>
              <a:ea typeface="Palatino" pitchFamily="2" charset="77"/>
            </a:endParaRPr>
          </a:p>
          <a:p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As such, </a:t>
            </a:r>
            <a:r>
              <a:rPr lang="en-US" sz="1700" dirty="0">
                <a:latin typeface="Palatino" pitchFamily="2" charset="77"/>
                <a:ea typeface="Palatino" pitchFamily="2" charset="77"/>
              </a:rPr>
              <a:t>t</a:t>
            </a:r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here is an inherent and immediate politics expressed through the voices that perform such an ordering function.</a:t>
            </a:r>
          </a:p>
          <a:p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In this manner, the collective enunciation </a:t>
            </a:r>
            <a:r>
              <a:rPr lang="en-US" sz="1700" dirty="0">
                <a:latin typeface="Palatino" pitchFamily="2" charset="77"/>
                <a:ea typeface="Palatino" pitchFamily="2" charset="77"/>
              </a:rPr>
              <a:t>does not rely on </a:t>
            </a:r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the representation of the people. Instead, it is built on an idea or image created through a people who affirm their becoming of the collective. </a:t>
            </a:r>
            <a:endParaRPr lang="en-US" sz="1700" dirty="0">
              <a:latin typeface="Palatino" pitchFamily="2" charset="77"/>
              <a:ea typeface="Palatino" pitchFamily="2" charset="77"/>
            </a:endParaRPr>
          </a:p>
          <a:p>
            <a:r>
              <a:rPr lang="en-US" sz="1700" i="1" dirty="0">
                <a:effectLst/>
                <a:latin typeface="Palatino" pitchFamily="2" charset="77"/>
                <a:ea typeface="Palatino" pitchFamily="2" charset="77"/>
              </a:rPr>
              <a:t>Border Tuner</a:t>
            </a:r>
            <a:r>
              <a:rPr lang="en-US" sz="1700" i="1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1700" dirty="0">
                <a:latin typeface="Palatino" pitchFamily="2" charset="77"/>
                <a:ea typeface="Palatino" pitchFamily="2" charset="77"/>
              </a:rPr>
              <a:t>serves as</a:t>
            </a:r>
            <a:r>
              <a:rPr lang="en-US" sz="1700" dirty="0">
                <a:effectLst/>
                <a:latin typeface="Palatino" pitchFamily="2" charset="77"/>
                <a:ea typeface="Palatino" pitchFamily="2" charset="77"/>
              </a:rPr>
              <a:t> a platform that produces the collective utterance, addressing  a people who do not yet exist and urging them toward becoming, “becoming a  people yet to come.” </a:t>
            </a:r>
            <a:endParaRPr lang="en-US" sz="1700" dirty="0">
              <a:latin typeface="Palatino" pitchFamily="2" charset="77"/>
              <a:ea typeface="Palatino" pitchFamily="2" charset="77"/>
            </a:endParaRPr>
          </a:p>
          <a:p>
            <a:endParaRPr lang="en-US" dirty="0"/>
          </a:p>
          <a:p>
            <a:endParaRPr lang="en-KR" dirty="0"/>
          </a:p>
        </p:txBody>
      </p:sp>
      <p:pic>
        <p:nvPicPr>
          <p:cNvPr id="4" name="Audio Recording Jul 5, 2023 at 4:59:58 PM">
            <a:hlinkClick r:id="" action="ppaction://media"/>
            <a:extLst>
              <a:ext uri="{FF2B5EF4-FFF2-40B4-BE49-F238E27FC236}">
                <a16:creationId xmlns:a16="http://schemas.microsoft.com/office/drawing/2014/main" id="{CEC9B986-918C-2B74-7373-D29A0C350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0AA7-652A-AF04-40E7-6A478E46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Role of T</a:t>
            </a:r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ime in the Production of Subjectivity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06875-645B-1FAB-9621-2F0D24309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68000"/>
            <a:ext cx="4184035" cy="388077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KR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n ancient philosophy, time is subordinate to movement, considered as a measure of change or motion through intervals or numbers. </a:t>
            </a:r>
            <a:r>
              <a:rPr lang="en-KR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n-KR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8DAD8-C8E8-8F52-A2A1-0BD664AB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68000"/>
            <a:ext cx="4184034" cy="3880773"/>
          </a:xfrm>
        </p:spPr>
        <p:txBody>
          <a:bodyPr>
            <a:normAutofit/>
          </a:bodyPr>
          <a:lstStyle/>
          <a:p>
            <a:r>
              <a:rPr lang="en-KR" sz="1800" dirty="0">
                <a:effectLst/>
                <a:latin typeface="Palatino" pitchFamily="2" charset="77"/>
                <a:ea typeface="Palatino" pitchFamily="2" charset="77"/>
              </a:rPr>
              <a:t>Deleuze, drawing inspiration from Kant’s concept of time as the pure form of inner intuition, inverts the relationship between time and movement. </a:t>
            </a:r>
          </a:p>
          <a:p>
            <a:r>
              <a:rPr lang="en-KR" dirty="0">
                <a:latin typeface="Palatino" pitchFamily="2" charset="77"/>
                <a:ea typeface="Palatino" pitchFamily="2" charset="77"/>
              </a:rPr>
              <a:t>In his framework, movement becomes subordinate to time, which conditions it. </a:t>
            </a:r>
            <a:endParaRPr lang="en-KR" sz="1800" dirty="0">
              <a:effectLst/>
              <a:latin typeface="Palatino" pitchFamily="2" charset="77"/>
              <a:ea typeface="Palatino" pitchFamily="2" charset="77"/>
            </a:endParaRPr>
          </a:p>
          <a:p>
            <a:r>
              <a:rPr lang="en-KR" sz="1800" dirty="0">
                <a:effectLst/>
                <a:latin typeface="Palatino" pitchFamily="2" charset="77"/>
                <a:ea typeface="Palatino" pitchFamily="2" charset="77"/>
              </a:rPr>
              <a:t>“The time is out of joint.”</a:t>
            </a:r>
            <a:endParaRPr lang="en-KR" dirty="0"/>
          </a:p>
        </p:txBody>
      </p:sp>
      <p:pic>
        <p:nvPicPr>
          <p:cNvPr id="5" name="Audio Recording Jul 5, 2023 at 5:14:09 PM">
            <a:hlinkClick r:id="" action="ppaction://media"/>
            <a:extLst>
              <a:ext uri="{FF2B5EF4-FFF2-40B4-BE49-F238E27FC236}">
                <a16:creationId xmlns:a16="http://schemas.microsoft.com/office/drawing/2014/main" id="{B21B3062-EEFA-B9CA-31F1-D7B5A32F8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B8A7-D725-E6EE-D4C1-55EBF31C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Empty and Pure Form of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BA7E-770F-F915-8DD1-0082CC3D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80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ime takes on an </a:t>
            </a:r>
            <a:r>
              <a:rPr lang="en-KR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autonomous form—it serves as the Form 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governing everything that moves and changes, while itself remaining an immutable, unchanging Form. 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ime is not the interior in us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;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rather, it is the interiority in which we are, in which we move, live, and change.</a:t>
            </a:r>
          </a:p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Characterized as the immutable form of change and movement, time presents itself as the empty and pure form.</a:t>
            </a:r>
          </a:p>
          <a:p>
            <a:r>
              <a:rPr lang="en-KR" dirty="0">
                <a:effectLst/>
                <a:latin typeface="Palatino" pitchFamily="2" charset="77"/>
                <a:ea typeface="Palatino" pitchFamily="2" charset="77"/>
              </a:rPr>
              <a:t>The 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temporality</a:t>
            </a:r>
            <a:r>
              <a:rPr lang="en-KR" dirty="0">
                <a:effectLst/>
              </a:rPr>
              <a:t> </a:t>
            </a:r>
            <a:r>
              <a:rPr lang="en-KR" dirty="0">
                <a:effectLst/>
                <a:latin typeface="Palatino" pitchFamily="2" charset="77"/>
                <a:ea typeface="Palatino" pitchFamily="2" charset="77"/>
              </a:rPr>
              <a:t>of the empty and pure form of time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follows an ordinal order, in contrast to a cardinal order followed in chronological time.</a:t>
            </a:r>
            <a:r>
              <a:rPr lang="en-KR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n-US" dirty="0"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he structure of the ordinal order of time consists of the “before” (the pure past), the  “caesura” (the living present), and the “after” (the future).</a:t>
            </a:r>
          </a:p>
          <a:p>
            <a:r>
              <a:rPr lang="en-US" b="1" dirty="0">
                <a:latin typeface="Palatino" pitchFamily="2" charset="77"/>
                <a:ea typeface="Palatino" pitchFamily="2" charset="77"/>
              </a:rPr>
              <a:t>P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ast </a:t>
            </a:r>
            <a:r>
              <a:rPr lang="en-US" sz="1800" b="1" dirty="0">
                <a:solidFill>
                  <a:schemeClr val="accent5"/>
                </a:solidFill>
                <a:effectLst/>
                <a:latin typeface="Palatino" pitchFamily="2" charset="77"/>
                <a:ea typeface="Palatino" pitchFamily="2" charset="77"/>
              </a:rPr>
              <a:t>←</a:t>
            </a:r>
            <a:r>
              <a:rPr lang="en-US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b="1" dirty="0">
                <a:solidFill>
                  <a:schemeClr val="accent5"/>
                </a:solidFill>
                <a:effectLst/>
                <a:latin typeface="Palatino" pitchFamily="2" charset="77"/>
                <a:ea typeface="Palatino" pitchFamily="2" charset="77"/>
              </a:rPr>
              <a:t>←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nstant </a:t>
            </a:r>
            <a:r>
              <a:rPr lang="en-US" sz="1800" b="1" dirty="0">
                <a:solidFill>
                  <a:schemeClr val="accent5"/>
                </a:solidFill>
                <a:effectLst/>
                <a:latin typeface="Palatino" pitchFamily="2" charset="77"/>
                <a:ea typeface="Palatino" pitchFamily="2" charset="77"/>
              </a:rPr>
              <a:t>→ →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  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F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uture             Past </a:t>
            </a:r>
            <a:r>
              <a:rPr lang="en-US" sz="1800" b="1" dirty="0">
                <a:solidFill>
                  <a:schemeClr val="accent5"/>
                </a:solidFill>
                <a:effectLst/>
                <a:latin typeface="Palatino" pitchFamily="2" charset="77"/>
                <a:ea typeface="Palatino" pitchFamily="2" charset="77"/>
              </a:rPr>
              <a:t>→ →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 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E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xtended </a:t>
            </a:r>
            <a:r>
              <a:rPr lang="en-US" b="1" dirty="0">
                <a:latin typeface="Palatino" pitchFamily="2" charset="77"/>
                <a:ea typeface="Palatino" pitchFamily="2" charset="77"/>
              </a:rPr>
              <a:t>P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resent </a:t>
            </a:r>
            <a:r>
              <a:rPr lang="en-US" sz="1800" b="1" dirty="0">
                <a:solidFill>
                  <a:schemeClr val="accent5"/>
                </a:solidFill>
                <a:effectLst/>
                <a:latin typeface="Palatino" pitchFamily="2" charset="77"/>
                <a:ea typeface="Palatino" pitchFamily="2" charset="77"/>
              </a:rPr>
              <a:t>← ←</a:t>
            </a:r>
            <a:r>
              <a:rPr lang="en-US" sz="1800" b="1" dirty="0">
                <a:effectLst/>
                <a:latin typeface="Palatino" pitchFamily="2" charset="77"/>
                <a:ea typeface="Palatino" pitchFamily="2" charset="77"/>
              </a:rPr>
              <a:t> Future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      (The Pure and Empty Form of Time)                             (Empirical Time)    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endParaRPr lang="en-US" b="1" dirty="0"/>
          </a:p>
          <a:p>
            <a:endParaRPr lang="en-US" dirty="0"/>
          </a:p>
          <a:p>
            <a:endParaRPr lang="en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Recording Jul 5, 2023 at 5:26:58 PM">
            <a:hlinkClick r:id="" action="ppaction://media"/>
            <a:extLst>
              <a:ext uri="{FF2B5EF4-FFF2-40B4-BE49-F238E27FC236}">
                <a16:creationId xmlns:a16="http://schemas.microsoft.com/office/drawing/2014/main" id="{4047C6BA-4452-7B8D-E571-ECB2E1B74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87AC-1EA9-FB20-4ABC-A97A0BBC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me as the Form of Determiniability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3CB1-343C-7389-3C24-D515F37C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8000"/>
            <a:ext cx="8596668" cy="439459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600" dirty="0">
                <a:latin typeface="Palatino" pitchFamily="2" charset="77"/>
                <a:ea typeface="Palatino" pitchFamily="2" charset="77"/>
              </a:rPr>
              <a:t>F</a:t>
            </a:r>
            <a:r>
              <a:rPr lang="en-US" sz="6600" dirty="0">
                <a:effectLst/>
                <a:latin typeface="Palatino" pitchFamily="2" charset="77"/>
                <a:ea typeface="Palatino" pitchFamily="2" charset="77"/>
              </a:rPr>
              <a:t>or Kant, Descartes’ project of using the thinking “I” to determine the existence of the self is incomplete without considering time</a:t>
            </a: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, the a priori form of our inner sense, </a:t>
            </a:r>
            <a:r>
              <a:rPr lang="en-US" sz="6600" dirty="0">
                <a:effectLst/>
                <a:latin typeface="Palatino" pitchFamily="2" charset="77"/>
                <a:ea typeface="Palatino" pitchFamily="2" charset="77"/>
              </a:rPr>
              <a:t>in the process of self-cognition.</a:t>
            </a:r>
            <a:endParaRPr lang="en-KR" sz="6600" dirty="0">
              <a:effectLst/>
              <a:latin typeface="Palatino" pitchFamily="2" charset="77"/>
              <a:ea typeface="Palatino" pitchFamily="2" charset="77"/>
            </a:endParaRPr>
          </a:p>
          <a:p>
            <a:pPr>
              <a:lnSpc>
                <a:spcPct val="120000"/>
              </a:lnSpc>
            </a:pPr>
            <a:r>
              <a:rPr lang="en-KR" sz="64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Deleuze </a:t>
            </a: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characterizes the thinking “I” as the “determining I,” which functions as an act of instantaneous determination, the self as the “determinable self”, which exists in a state of undetermined existence, and time as the form of determinability. 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 In Deleuze’s reading of Kant, the “determining I” regulates the existence of the “determinable self” within time.</a:t>
            </a:r>
            <a:r>
              <a:rPr lang="en-KR" sz="6400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n-KR" sz="6400" dirty="0"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Central to this discussion is the idea that my relationship to myself is fractured or split by the form of time since I only experience myself within time, rather than experiencing a direct relation to myself, akin to the immediacy found in the </a:t>
            </a:r>
            <a:r>
              <a:rPr lang="en-US" sz="6400" dirty="0" err="1">
                <a:effectLst/>
                <a:latin typeface="Palatino" pitchFamily="2" charset="77"/>
                <a:ea typeface="Palatino" pitchFamily="2" charset="77"/>
              </a:rPr>
              <a:t>Descartian</a:t>
            </a: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 Cogito. </a:t>
            </a:r>
          </a:p>
          <a:p>
            <a:pPr>
              <a:lnSpc>
                <a:spcPct val="120000"/>
              </a:lnSpc>
            </a:pPr>
            <a:r>
              <a:rPr lang="en-US" sz="6400" b="1" dirty="0">
                <a:solidFill>
                  <a:schemeClr val="accent5"/>
                </a:solidFill>
                <a:latin typeface="Palatino" pitchFamily="2" charset="77"/>
                <a:ea typeface="Palatino" pitchFamily="2" charset="77"/>
              </a:rPr>
              <a:t>I am an Other. </a:t>
            </a:r>
            <a:endParaRPr lang="en-US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>
              <a:lnSpc>
                <a:spcPct val="120000"/>
              </a:lnSpc>
            </a:pP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Deleuze’s exploration of time as the form of determinability aims to dismantle the illusion of a self-identical subject with the spontaneity of consciousness prevalent in representational philosophy. 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effectLst/>
                <a:latin typeface="Palatino" pitchFamily="2" charset="77"/>
                <a:ea typeface="Palatino" pitchFamily="2" charset="77"/>
              </a:rPr>
              <a:t>Instead, Deleuze proposes the subject who enters into continuous becoming through temporality, because the subject is related to time itself, which is unlimited. 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lang="en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Recording Jul 5, 2023 at 6:29:09 PM">
            <a:hlinkClick r:id="" action="ppaction://media"/>
            <a:extLst>
              <a:ext uri="{FF2B5EF4-FFF2-40B4-BE49-F238E27FC236}">
                <a16:creationId xmlns:a16="http://schemas.microsoft.com/office/drawing/2014/main" id="{C002B4F3-D1CC-0BF9-23D2-D0E5FBC65B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301D-8DF6-6D1A-5516-33DC81E2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KR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me as the Form of Auto-Affection</a:t>
            </a:r>
            <a:r>
              <a:rPr lang="en-KR" sz="2000" b="1" dirty="0">
                <a:solidFill>
                  <a:schemeClr val="tx1"/>
                </a:solidFill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endParaRPr lang="en-KR" sz="2000" b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0FC4-8AC5-731C-4173-5928FDBC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80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According to Deleuze, if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“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”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determined our existence as a passive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self 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that changes over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time, 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then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time </a:t>
            </a:r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is the formal relation through which the mind affects itself, or the way we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are intrin</a:t>
            </a:r>
            <a:r>
              <a:rPr lang="en-US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sically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affected by ourselves.</a:t>
            </a:r>
          </a:p>
          <a:p>
            <a:r>
              <a:rPr lang="en-US" sz="1700" dirty="0">
                <a:effectLst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Time can thus be defined as the Affect of the self by itself, or at least as the formal possibility of being affected by oneself. </a:t>
            </a:r>
            <a:endParaRPr lang="en-KR" sz="1700" dirty="0"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In this sense, time as the form of auto-affection becomes the essential structure of subjectivity. </a:t>
            </a:r>
            <a:endParaRPr lang="en-KR" sz="1800" dirty="0">
              <a:effectLst/>
              <a:latin typeface="Palatino" pitchFamily="2" charset="77"/>
              <a:ea typeface="Palatino" pitchFamily="2" charset="77"/>
            </a:endParaRPr>
          </a:p>
          <a:p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jectivity </a:t>
            </a:r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is never ours, but it is time.</a:t>
            </a:r>
          </a:p>
          <a:p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There is no subject, but a production of subjectivity; subjectivity has to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be produced </a:t>
            </a:r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when its time arrives, precisely because there is no subject. </a:t>
            </a:r>
          </a:p>
          <a:p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There is no singular or self-identified subject because we think, exist, and live in time; thus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ubjectivity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is 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characterized by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becoming, chan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g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ing, deterri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orialization, </a:t>
            </a:r>
            <a:r>
              <a:rPr lang="en-US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and the </a:t>
            </a:r>
            <a:r>
              <a:rPr lang="en-KR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repetition </a:t>
            </a:r>
            <a:r>
              <a:rPr lang="en-KR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of difference</a:t>
            </a:r>
            <a:r>
              <a:rPr lang="en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Audio Recording Jul 5, 2023 at 6:47:37 PM">
            <a:hlinkClick r:id="" action="ppaction://media"/>
            <a:extLst>
              <a:ext uri="{FF2B5EF4-FFF2-40B4-BE49-F238E27FC236}">
                <a16:creationId xmlns:a16="http://schemas.microsoft.com/office/drawing/2014/main" id="{86AD14F8-1646-A2CE-BDC8-182115D40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7279-7FEB-6EAB-AFD0-8B44276E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h</a:t>
            </a:r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e </a:t>
            </a:r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Interplay</a:t>
            </a:r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between Aesthetic</a:t>
            </a:r>
            <a:r>
              <a:rPr lang="en-US" sz="2000" b="1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</a:t>
            </a:r>
            <a:r>
              <a:rPr lang="en-KR" sz="2000" b="1">
                <a:solidFill>
                  <a:schemeClr val="tx1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and Ethics</a:t>
            </a:r>
            <a:endParaRPr lang="en-KR" sz="2000" b="1" dirty="0">
              <a:solidFill>
                <a:schemeClr val="tx1"/>
              </a:solidFill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7072D-A812-F4F6-6079-12A15816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368000"/>
            <a:ext cx="4185623" cy="576262"/>
          </a:xfrm>
        </p:spPr>
        <p:txBody>
          <a:bodyPr/>
          <a:lstStyle/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M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orality</a:t>
            </a:r>
            <a:r>
              <a:rPr lang="en-KR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n-KR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3F756-F998-3218-BD1C-30B2C5906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206800"/>
            <a:ext cx="4185623" cy="330411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</a:rPr>
              <a:t>M</a:t>
            </a:r>
            <a:r>
              <a:rPr lang="en-US" sz="1400" dirty="0">
                <a:effectLst/>
                <a:latin typeface="Palatino" pitchFamily="2" charset="77"/>
                <a:ea typeface="Palatino" pitchFamily="2" charset="77"/>
              </a:rPr>
              <a:t>orality involves a set of constraining rules, like a moral code, which judges actions and intentions through transcendent values­, classifying them as either good or evil. </a:t>
            </a:r>
          </a:p>
          <a:p>
            <a:endParaRPr lang="en-US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920CA-7887-93DE-8C58-A4F423DA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368000"/>
            <a:ext cx="4185618" cy="576262"/>
          </a:xfrm>
        </p:spPr>
        <p:txBody>
          <a:bodyPr/>
          <a:lstStyle/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E</a:t>
            </a:r>
            <a:r>
              <a:rPr lang="en-US" sz="1800" dirty="0">
                <a:effectLst/>
                <a:latin typeface="Palatino" pitchFamily="2" charset="77"/>
                <a:ea typeface="Palatino" pitchFamily="2" charset="77"/>
              </a:rPr>
              <a:t>thics</a:t>
            </a:r>
            <a:r>
              <a:rPr lang="en-KR" dirty="0">
                <a:effectLst/>
                <a:latin typeface="Palatino" pitchFamily="2" charset="77"/>
                <a:ea typeface="Palatino" pitchFamily="2" charset="77"/>
              </a:rPr>
              <a:t> </a:t>
            </a:r>
            <a:endParaRPr lang="en-KR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AB926-5AE5-BAAD-B2F8-31A8AC0C6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206800"/>
            <a:ext cx="4185617" cy="3304117"/>
          </a:xfrm>
        </p:spPr>
        <p:txBody>
          <a:bodyPr>
            <a:no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</a:rPr>
              <a:t>E</a:t>
            </a:r>
            <a:r>
              <a:rPr lang="en-US" sz="1400" dirty="0">
                <a:effectLst/>
                <a:latin typeface="Palatino" pitchFamily="2" charset="77"/>
                <a:ea typeface="Palatino" pitchFamily="2" charset="77"/>
              </a:rPr>
              <a:t>thics encompasses a set of “facilitative rules” that evaluate our actions, words, and thoughts in accordance with an immanent mode of existence. </a:t>
            </a:r>
          </a:p>
          <a:p>
            <a:r>
              <a:rPr lang="en-US" sz="1400" dirty="0">
                <a:effectLst/>
                <a:latin typeface="Palatino" pitchFamily="2" charset="77"/>
                <a:ea typeface="Palatino" pitchFamily="2" charset="77"/>
              </a:rPr>
              <a:t>In essence, our way of being or style of life is directly connected to the types of beliefs, feelings, and thoughts we cultivate. </a:t>
            </a:r>
          </a:p>
          <a:p>
            <a:r>
              <a:rPr lang="en-US" sz="140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</a:rPr>
              <a:t>A </a:t>
            </a:r>
            <a:r>
              <a:rPr lang="en-US" sz="1400" dirty="0">
                <a:solidFill>
                  <a:srgbClr val="000000"/>
                </a:solidFill>
                <a:effectLst/>
                <a:latin typeface="Palatino" pitchFamily="2" charset="77"/>
                <a:ea typeface="Palatino" pitchFamily="2" charset="77"/>
              </a:rPr>
              <a:t>mode of being should be evaluated based on the intensity of its power or its tendency of life, which is necessarily actualized at every instance. </a:t>
            </a:r>
          </a:p>
        </p:txBody>
      </p:sp>
    </p:spTree>
    <p:extLst>
      <p:ext uri="{BB962C8B-B14F-4D97-AF65-F5344CB8AC3E}">
        <p14:creationId xmlns:p14="http://schemas.microsoft.com/office/powerpoint/2010/main" val="35126255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2363</TotalTime>
  <Words>1558</Words>
  <Application>Microsoft Macintosh PowerPoint</Application>
  <PresentationFormat>Widescreen</PresentationFormat>
  <Paragraphs>71</Paragraphs>
  <Slides>11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Palatino</vt:lpstr>
      <vt:lpstr>Times New Roman</vt:lpstr>
      <vt:lpstr>Trebuchet MS</vt:lpstr>
      <vt:lpstr>Wingdings 3</vt:lpstr>
      <vt:lpstr>Facet</vt:lpstr>
      <vt:lpstr>      The Interplay between Aesthetics and Ethics in Inventing a New Mode of Collective Subjectivity  </vt:lpstr>
      <vt:lpstr>Introduction</vt:lpstr>
      <vt:lpstr>Rafael Lozano-Hemmer’s Interactive Installation, Border Tuner (2019)  </vt:lpstr>
      <vt:lpstr>The Analysis of the Aesthetic Experience of Border Tuner</vt:lpstr>
      <vt:lpstr>The Role of Time in the Production of Subjectivity</vt:lpstr>
      <vt:lpstr>The Empty and Pure Form of Time </vt:lpstr>
      <vt:lpstr>Time as the Form of Determiniability</vt:lpstr>
      <vt:lpstr>Time as the Form of Auto-Affection </vt:lpstr>
      <vt:lpstr>The Interplay between Aesthetics and Ethics</vt:lpstr>
      <vt:lpstr>The Interplay between Aesthetics and Ethics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Youn, Haeyoung</dc:creator>
  <cp:lastModifiedBy>Youn, Haeyoung</cp:lastModifiedBy>
  <cp:revision>25</cp:revision>
  <dcterms:created xsi:type="dcterms:W3CDTF">2023-06-25T03:36:05Z</dcterms:created>
  <dcterms:modified xsi:type="dcterms:W3CDTF">2024-06-18T04:01:41Z</dcterms:modified>
</cp:coreProperties>
</file>